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60" r:id="rId5"/>
    <p:sldId id="261" r:id="rId6"/>
    <p:sldId id="262" r:id="rId7"/>
    <p:sldId id="258" r:id="rId8"/>
    <p:sldId id="263" r:id="rId9"/>
    <p:sldId id="265" r:id="rId10"/>
    <p:sldId id="264"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043435-55DA-488B-A29E-3BC1C5832527}"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DFBF6-AAAA-47C6-ADBB-25058194794B}" type="slidenum">
              <a:rPr lang="en-US" smtClean="0"/>
              <a:t>‹#›</a:t>
            </a:fld>
            <a:endParaRPr lang="en-US"/>
          </a:p>
        </p:txBody>
      </p:sp>
    </p:spTree>
    <p:extLst>
      <p:ext uri="{BB962C8B-B14F-4D97-AF65-F5344CB8AC3E}">
        <p14:creationId xmlns:p14="http://schemas.microsoft.com/office/powerpoint/2010/main" val="98238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43435-55DA-488B-A29E-3BC1C5832527}"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DFBF6-AAAA-47C6-ADBB-25058194794B}" type="slidenum">
              <a:rPr lang="en-US" smtClean="0"/>
              <a:t>‹#›</a:t>
            </a:fld>
            <a:endParaRPr lang="en-US"/>
          </a:p>
        </p:txBody>
      </p:sp>
    </p:spTree>
    <p:extLst>
      <p:ext uri="{BB962C8B-B14F-4D97-AF65-F5344CB8AC3E}">
        <p14:creationId xmlns:p14="http://schemas.microsoft.com/office/powerpoint/2010/main" val="2637283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43435-55DA-488B-A29E-3BC1C5832527}"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DFBF6-AAAA-47C6-ADBB-25058194794B}" type="slidenum">
              <a:rPr lang="en-US" smtClean="0"/>
              <a:t>‹#›</a:t>
            </a:fld>
            <a:endParaRPr lang="en-US"/>
          </a:p>
        </p:txBody>
      </p:sp>
    </p:spTree>
    <p:extLst>
      <p:ext uri="{BB962C8B-B14F-4D97-AF65-F5344CB8AC3E}">
        <p14:creationId xmlns:p14="http://schemas.microsoft.com/office/powerpoint/2010/main" val="3389516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43435-55DA-488B-A29E-3BC1C5832527}"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DFBF6-AAAA-47C6-ADBB-25058194794B}" type="slidenum">
              <a:rPr lang="en-US" smtClean="0"/>
              <a:t>‹#›</a:t>
            </a:fld>
            <a:endParaRPr lang="en-US"/>
          </a:p>
        </p:txBody>
      </p:sp>
    </p:spTree>
    <p:extLst>
      <p:ext uri="{BB962C8B-B14F-4D97-AF65-F5344CB8AC3E}">
        <p14:creationId xmlns:p14="http://schemas.microsoft.com/office/powerpoint/2010/main" val="1989745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043435-55DA-488B-A29E-3BC1C5832527}"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DFBF6-AAAA-47C6-ADBB-25058194794B}" type="slidenum">
              <a:rPr lang="en-US" smtClean="0"/>
              <a:t>‹#›</a:t>
            </a:fld>
            <a:endParaRPr lang="en-US"/>
          </a:p>
        </p:txBody>
      </p:sp>
    </p:spTree>
    <p:extLst>
      <p:ext uri="{BB962C8B-B14F-4D97-AF65-F5344CB8AC3E}">
        <p14:creationId xmlns:p14="http://schemas.microsoft.com/office/powerpoint/2010/main" val="213996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043435-55DA-488B-A29E-3BC1C5832527}" type="datetimeFigureOut">
              <a:rPr lang="en-US" smtClean="0"/>
              <a:t>7/3/2013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DFBF6-AAAA-47C6-ADBB-25058194794B}" type="slidenum">
              <a:rPr lang="en-US" smtClean="0"/>
              <a:t>‹#›</a:t>
            </a:fld>
            <a:endParaRPr lang="en-US"/>
          </a:p>
        </p:txBody>
      </p:sp>
    </p:spTree>
    <p:extLst>
      <p:ext uri="{BB962C8B-B14F-4D97-AF65-F5344CB8AC3E}">
        <p14:creationId xmlns:p14="http://schemas.microsoft.com/office/powerpoint/2010/main" val="3767752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043435-55DA-488B-A29E-3BC1C5832527}" type="datetimeFigureOut">
              <a:rPr lang="en-US" smtClean="0"/>
              <a:t>7/3/2013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1DFBF6-AAAA-47C6-ADBB-25058194794B}" type="slidenum">
              <a:rPr lang="en-US" smtClean="0"/>
              <a:t>‹#›</a:t>
            </a:fld>
            <a:endParaRPr lang="en-US"/>
          </a:p>
        </p:txBody>
      </p:sp>
    </p:spTree>
    <p:extLst>
      <p:ext uri="{BB962C8B-B14F-4D97-AF65-F5344CB8AC3E}">
        <p14:creationId xmlns:p14="http://schemas.microsoft.com/office/powerpoint/2010/main" val="162629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043435-55DA-488B-A29E-3BC1C5832527}" type="datetimeFigureOut">
              <a:rPr lang="en-US" smtClean="0"/>
              <a:t>7/3/2013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1DFBF6-AAAA-47C6-ADBB-25058194794B}" type="slidenum">
              <a:rPr lang="en-US" smtClean="0"/>
              <a:t>‹#›</a:t>
            </a:fld>
            <a:endParaRPr lang="en-US"/>
          </a:p>
        </p:txBody>
      </p:sp>
    </p:spTree>
    <p:extLst>
      <p:ext uri="{BB962C8B-B14F-4D97-AF65-F5344CB8AC3E}">
        <p14:creationId xmlns:p14="http://schemas.microsoft.com/office/powerpoint/2010/main" val="194903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43435-55DA-488B-A29E-3BC1C5832527}" type="datetimeFigureOut">
              <a:rPr lang="en-US" smtClean="0"/>
              <a:t>7/3/2013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1DFBF6-AAAA-47C6-ADBB-25058194794B}" type="slidenum">
              <a:rPr lang="en-US" smtClean="0"/>
              <a:t>‹#›</a:t>
            </a:fld>
            <a:endParaRPr lang="en-US"/>
          </a:p>
        </p:txBody>
      </p:sp>
    </p:spTree>
    <p:extLst>
      <p:ext uri="{BB962C8B-B14F-4D97-AF65-F5344CB8AC3E}">
        <p14:creationId xmlns:p14="http://schemas.microsoft.com/office/powerpoint/2010/main" val="2233600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43435-55DA-488B-A29E-3BC1C5832527}" type="datetimeFigureOut">
              <a:rPr lang="en-US" smtClean="0"/>
              <a:t>7/3/2013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DFBF6-AAAA-47C6-ADBB-25058194794B}" type="slidenum">
              <a:rPr lang="en-US" smtClean="0"/>
              <a:t>‹#›</a:t>
            </a:fld>
            <a:endParaRPr lang="en-US"/>
          </a:p>
        </p:txBody>
      </p:sp>
    </p:spTree>
    <p:extLst>
      <p:ext uri="{BB962C8B-B14F-4D97-AF65-F5344CB8AC3E}">
        <p14:creationId xmlns:p14="http://schemas.microsoft.com/office/powerpoint/2010/main" val="1880670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43435-55DA-488B-A29E-3BC1C5832527}" type="datetimeFigureOut">
              <a:rPr lang="en-US" smtClean="0"/>
              <a:t>7/3/2013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DFBF6-AAAA-47C6-ADBB-25058194794B}" type="slidenum">
              <a:rPr lang="en-US" smtClean="0"/>
              <a:t>‹#›</a:t>
            </a:fld>
            <a:endParaRPr lang="en-US"/>
          </a:p>
        </p:txBody>
      </p:sp>
    </p:spTree>
    <p:extLst>
      <p:ext uri="{BB962C8B-B14F-4D97-AF65-F5344CB8AC3E}">
        <p14:creationId xmlns:p14="http://schemas.microsoft.com/office/powerpoint/2010/main" val="208810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43435-55DA-488B-A29E-3BC1C5832527}" type="datetimeFigureOut">
              <a:rPr lang="en-US" smtClean="0"/>
              <a:t>7/3/2013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DFBF6-AAAA-47C6-ADBB-25058194794B}" type="slidenum">
              <a:rPr lang="en-US" smtClean="0"/>
              <a:t>‹#›</a:t>
            </a:fld>
            <a:endParaRPr lang="en-US"/>
          </a:p>
        </p:txBody>
      </p:sp>
    </p:spTree>
    <p:extLst>
      <p:ext uri="{BB962C8B-B14F-4D97-AF65-F5344CB8AC3E}">
        <p14:creationId xmlns:p14="http://schemas.microsoft.com/office/powerpoint/2010/main" val="3800766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2057400"/>
            <a:ext cx="6172200" cy="1569660"/>
          </a:xfrm>
          <a:prstGeom prst="rect">
            <a:avLst/>
          </a:prstGeom>
        </p:spPr>
        <p:txBody>
          <a:bodyPr wrap="square">
            <a:spAutoFit/>
          </a:bodyPr>
          <a:lstStyle/>
          <a:p>
            <a:pPr algn="ctr"/>
            <a:r>
              <a:rPr lang="en-US" sz="4800" b="1" dirty="0" smtClean="0"/>
              <a:t>How to Overcome the</a:t>
            </a:r>
            <a:br>
              <a:rPr lang="en-US" sz="4800" b="1" dirty="0" smtClean="0"/>
            </a:br>
            <a:r>
              <a:rPr lang="en-US" sz="4800" b="1" dirty="0" smtClean="0"/>
              <a:t>Fear of Public Speaking</a:t>
            </a:r>
            <a:endParaRPr lang="en-US" sz="4800" dirty="0"/>
          </a:p>
        </p:txBody>
      </p:sp>
    </p:spTree>
    <p:extLst>
      <p:ext uri="{BB962C8B-B14F-4D97-AF65-F5344CB8AC3E}">
        <p14:creationId xmlns:p14="http://schemas.microsoft.com/office/powerpoint/2010/main" val="749628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817" y="99576"/>
            <a:ext cx="8763000" cy="6463308"/>
          </a:xfrm>
          <a:prstGeom prst="rect">
            <a:avLst/>
          </a:prstGeom>
        </p:spPr>
        <p:txBody>
          <a:bodyPr wrap="square">
            <a:spAutoFit/>
          </a:bodyPr>
          <a:lstStyle/>
          <a:p>
            <a:r>
              <a:rPr lang="en-US" b="1" dirty="0" smtClean="0"/>
              <a:t>Connecting with Your Audience</a:t>
            </a:r>
          </a:p>
          <a:p>
            <a:r>
              <a:rPr lang="en-US" dirty="0" smtClean="0"/>
              <a:t/>
            </a:r>
            <a:br>
              <a:rPr lang="en-US" dirty="0" smtClean="0"/>
            </a:br>
            <a:endParaRPr lang="en-US" dirty="0" smtClean="0"/>
          </a:p>
          <a:p>
            <a:r>
              <a:rPr lang="en-US" dirty="0" smtClean="0"/>
              <a:t>To project a sense of confidence and authority, you have to be in touch with your own inner strength. </a:t>
            </a:r>
          </a:p>
          <a:p>
            <a:r>
              <a:rPr lang="en-US" dirty="0" smtClean="0"/>
              <a:t>You can use this three-step process to connect with yourself and to connect with your audience. (You will also gain confidence and build rapport with your listeners.)</a:t>
            </a:r>
          </a:p>
          <a:p>
            <a:endParaRPr lang="en-US" b="1" dirty="0"/>
          </a:p>
          <a:p>
            <a:r>
              <a:rPr lang="en-US" b="1" dirty="0" smtClean="0"/>
              <a:t>Ground Yourself.</a:t>
            </a:r>
            <a:br>
              <a:rPr lang="en-US" b="1" dirty="0" smtClean="0"/>
            </a:br>
            <a:r>
              <a:rPr lang="en-US" dirty="0" smtClean="0"/>
              <a:t>Feel your feet on the ground. Distribute your weight evenly across an imaginary triangle on the bottom of your feet (the heel, the ball of your feet, and the outside pad beneath the little toe). When you are grounded, you will feel calm and centered, and you will project strength.</a:t>
            </a:r>
            <a:br>
              <a:rPr lang="en-US" dirty="0" smtClean="0"/>
            </a:br>
            <a:endParaRPr lang="en-US" dirty="0" smtClean="0"/>
          </a:p>
          <a:p>
            <a:r>
              <a:rPr lang="en-US" b="1" dirty="0" smtClean="0"/>
              <a:t>Breathe</a:t>
            </a:r>
            <a:r>
              <a:rPr lang="en-US" dirty="0" smtClean="0"/>
              <a:t>.</a:t>
            </a:r>
            <a:br>
              <a:rPr lang="en-US" dirty="0" smtClean="0"/>
            </a:br>
            <a:r>
              <a:rPr lang="en-US" dirty="0" smtClean="0"/>
              <a:t>Consciously take two or three slow, deep breaths. Doing so will make you present to the moment and will reduce your anxiety (which usually has to do with the future).</a:t>
            </a:r>
            <a:br>
              <a:rPr lang="en-US" dirty="0" smtClean="0"/>
            </a:br>
            <a:endParaRPr lang="en-US" dirty="0" smtClean="0"/>
          </a:p>
          <a:p>
            <a:r>
              <a:rPr lang="en-US" b="1" dirty="0" smtClean="0"/>
              <a:t>Speak to One Person at a Time.</a:t>
            </a:r>
            <a:r>
              <a:rPr lang="en-US" dirty="0" smtClean="0"/>
              <a:t/>
            </a:r>
            <a:br>
              <a:rPr lang="en-US" dirty="0" smtClean="0"/>
            </a:br>
            <a:r>
              <a:rPr lang="en-US" dirty="0" smtClean="0"/>
              <a:t>Don't think of speaking to the entire audience all at once. You'll freak yourself out. (And you won't connect with anyone in particular, since you're thinking about everyone in general.) Choose, instead, to look at one person at a time. Speak to that person as if you're having a conversation. Then, shift your attention — and your eye contact — to another person.</a:t>
            </a:r>
            <a:endParaRPr lang="en-US" dirty="0"/>
          </a:p>
        </p:txBody>
      </p:sp>
    </p:spTree>
    <p:extLst>
      <p:ext uri="{BB962C8B-B14F-4D97-AF65-F5344CB8AC3E}">
        <p14:creationId xmlns:p14="http://schemas.microsoft.com/office/powerpoint/2010/main" val="1071745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 y="304800"/>
            <a:ext cx="8839199" cy="53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000000"/>
                </a:solidFill>
                <a:effectLst/>
                <a:latin typeface="Helvetica" pitchFamily="34" charset="0"/>
                <a:cs typeface="Helvetica" pitchFamily="34" charset="0"/>
              </a:rPr>
              <a:t>How to Remember Names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pitchFamily="34" charset="0"/>
                <a:cs typeface="Arial" pitchFamily="34" charset="0"/>
              </a:rPr>
              <a:t/>
            </a:r>
            <a:br>
              <a:rPr kumimoji="0" lang="en-US" sz="600" b="0" i="0" u="none" strike="noStrike" cap="none" normalizeH="0" baseline="0" dirty="0" smtClean="0">
                <a:ln>
                  <a:noFill/>
                </a:ln>
                <a:solidFill>
                  <a:schemeClr val="tx1"/>
                </a:solidFill>
                <a:effectLst/>
                <a:latin typeface="Arial" pitchFamily="34" charset="0"/>
                <a:cs typeface="Arial" pitchFamily="34" charset="0"/>
              </a:rPr>
            </a:br>
            <a:r>
              <a:rPr kumimoji="0" lang="en-US" sz="600" b="0" i="0" u="none" strike="noStrike" cap="none" normalizeH="0" baseline="0" dirty="0" smtClean="0">
                <a:ln>
                  <a:noFill/>
                </a:ln>
                <a:solidFill>
                  <a:schemeClr val="tx1"/>
                </a:solidFill>
                <a:effectLst/>
                <a:latin typeface="Arial" pitchFamily="34" charset="0"/>
                <a:cs typeface="Arial" pitchFamily="34" charset="0"/>
              </a:rPr>
              <a:t>One of the best ways to make a favorable first impression — and to get ahead socially or in business — is to remember people's names.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6699"/>
                </a:solidFill>
                <a:effectLst/>
                <a:latin typeface="Arial" pitchFamily="34" charset="0"/>
                <a:cs typeface="Arial" pitchFamily="34" charset="0"/>
              </a:rPr>
              <a:t>"A person's name is to him or her the sweetest and most important sound in any language."</a:t>
            </a:r>
            <a:br>
              <a:rPr kumimoji="0" lang="en-US" sz="1800" b="1" i="0" u="none" strike="noStrike" cap="none" normalizeH="0" baseline="0" dirty="0" smtClean="0">
                <a:ln>
                  <a:noFill/>
                </a:ln>
                <a:solidFill>
                  <a:srgbClr val="006699"/>
                </a:solidFill>
                <a:effectLst/>
                <a:latin typeface="Arial" pitchFamily="34" charset="0"/>
                <a:cs typeface="Arial" pitchFamily="34" charset="0"/>
              </a:rPr>
            </a:br>
            <a:r>
              <a:rPr kumimoji="0" lang="en-US" sz="600" b="1" i="0" u="none" strike="noStrike" cap="none" normalizeH="0" baseline="0" dirty="0" smtClean="0">
                <a:ln>
                  <a:noFill/>
                </a:ln>
                <a:solidFill>
                  <a:srgbClr val="006699"/>
                </a:solidFill>
                <a:effectLst/>
                <a:latin typeface="Arial" pitchFamily="34" charset="0"/>
                <a:cs typeface="Arial" pitchFamily="34" charset="0"/>
              </a:rPr>
              <a:t>-Dale Carnegie</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You can improve your ability to remember names if you follow these four steps: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r>
              <a:rPr kumimoji="0" lang="en-US" sz="1800" b="1" i="0" u="none" strike="noStrike" cap="none" normalizeH="0" baseline="0" dirty="0" smtClean="0">
                <a:ln>
                  <a:noFill/>
                </a:ln>
                <a:solidFill>
                  <a:srgbClr val="006699"/>
                </a:solidFill>
                <a:effectLst/>
                <a:latin typeface="Arial" pitchFamily="34" charset="0"/>
                <a:cs typeface="Arial" pitchFamily="34" charset="0"/>
              </a:rPr>
              <a:t>1. Commit</a:t>
            </a:r>
            <a:r>
              <a:rPr kumimoji="0" lang="en-US" sz="1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Begin by making a commitment — a conscious decision — to remember people's names.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Don't let yourself off easy, blaming a "bad memory." Forgetting names is due less to a bad memory than to a lack of application. Tell yourself — because it's true — that you can remember names if you want to and if you work at it.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Before going to a meeting or a party or anywhere you might meet people, remind yourself of your commitment. And recommit yourself: "I will make my best effort to remember the names of the people I meet."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6699"/>
                </a:solidFill>
                <a:effectLst/>
                <a:latin typeface="Arial" pitchFamily="34" charset="0"/>
                <a:cs typeface="Arial" pitchFamily="34" charset="0"/>
              </a:rPr>
              <a:t/>
            </a:r>
            <a:br>
              <a:rPr kumimoji="0" lang="en-US" sz="1800" b="1" i="0" u="none" strike="noStrike" cap="none" normalizeH="0" baseline="0" dirty="0" smtClean="0">
                <a:ln>
                  <a:noFill/>
                </a:ln>
                <a:solidFill>
                  <a:srgbClr val="006699"/>
                </a:solidFill>
                <a:effectLst/>
                <a:latin typeface="Arial" pitchFamily="34" charset="0"/>
                <a:cs typeface="Arial" pitchFamily="34" charset="0"/>
              </a:rPr>
            </a:b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5668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914400"/>
            <a:ext cx="8077200" cy="3970318"/>
          </a:xfrm>
          <a:prstGeom prst="rect">
            <a:avLst/>
          </a:prstGeom>
          <a:noFill/>
        </p:spPr>
        <p:txBody>
          <a:bodyPr wrap="square" rtlCol="0">
            <a:spAutoFit/>
          </a:bodyPr>
          <a:lstStyle/>
          <a:p>
            <a:pPr lvl="0" eaLnBrk="0" fontAlgn="base" hangingPunct="0">
              <a:spcBef>
                <a:spcPct val="0"/>
              </a:spcBef>
              <a:spcAft>
                <a:spcPct val="0"/>
              </a:spcAft>
            </a:pPr>
            <a:r>
              <a:rPr lang="en-US" b="1" dirty="0">
                <a:solidFill>
                  <a:srgbClr val="006699"/>
                </a:solidFill>
                <a:latin typeface="Arial" pitchFamily="34" charset="0"/>
                <a:cs typeface="Arial" pitchFamily="34" charset="0"/>
              </a:rPr>
              <a:t>2. Concentrate</a:t>
            </a:r>
            <a:r>
              <a:rPr lang="en-US" dirty="0">
                <a:latin typeface="Arial" pitchFamily="34" charset="0"/>
                <a:cs typeface="Arial" pitchFamily="34" charset="0"/>
              </a:rPr>
              <a:t> </a:t>
            </a:r>
          </a:p>
          <a:p>
            <a:pPr lvl="0" eaLnBrk="0" fontAlgn="base" hangingPunct="0">
              <a:spcBef>
                <a:spcPct val="0"/>
              </a:spcBef>
              <a:spcAft>
                <a:spcPct val="0"/>
              </a:spcAft>
            </a:pPr>
            <a:r>
              <a:rPr lang="en-US" dirty="0">
                <a:latin typeface="Arial" pitchFamily="34" charset="0"/>
                <a:cs typeface="Arial" pitchFamily="34" charset="0"/>
              </a:rPr>
              <a:t>You can only remember what you observe in the first place. If you are distracted or if you aren't paying attention, you won't register the person's name so you can't possibly remember it. Concentrate, then, on 1) paying attention to the person's name when you first hear it, and 2) forming an impression of the person.</a:t>
            </a:r>
          </a:p>
          <a:p>
            <a:pPr lvl="0" eaLnBrk="0" fontAlgn="base" hangingPunct="0">
              <a:spcBef>
                <a:spcPct val="0"/>
              </a:spcBef>
              <a:spcAft>
                <a:spcPct val="0"/>
              </a:spcAft>
              <a:buFontTx/>
              <a:buChar char="•"/>
            </a:pPr>
            <a:r>
              <a:rPr lang="en-US" dirty="0">
                <a:latin typeface="Arial" pitchFamily="34" charset="0"/>
                <a:cs typeface="Arial" pitchFamily="34" charset="0"/>
              </a:rPr>
              <a:t>Listen to the person's name. If you miss it or find a few seconds later that you've already forgotten it, say "I'm sorry I missed your name. Can you give it to me again?" If you still have trouble with it, say, "I'm sorry, but would you spell that out for me?"</a:t>
            </a:r>
          </a:p>
          <a:p>
            <a:pPr lvl="0" eaLnBrk="0" fontAlgn="base" hangingPunct="0">
              <a:spcBef>
                <a:spcPct val="0"/>
              </a:spcBef>
              <a:spcAft>
                <a:spcPct val="0"/>
              </a:spcAft>
              <a:buFontTx/>
              <a:buChar char="•"/>
            </a:pPr>
            <a:r>
              <a:rPr lang="en-US" dirty="0">
                <a:latin typeface="Arial" pitchFamily="34" charset="0"/>
                <a:cs typeface="Arial" pitchFamily="34" charset="0"/>
              </a:rPr>
              <a:t>Get a clear, detailed impression of the person.</a:t>
            </a:r>
            <a:br>
              <a:rPr lang="en-US" dirty="0">
                <a:latin typeface="Arial" pitchFamily="34" charset="0"/>
                <a:cs typeface="Arial" pitchFamily="34" charset="0"/>
              </a:rPr>
            </a:br>
            <a:r>
              <a:rPr lang="en-US" dirty="0">
                <a:latin typeface="Arial" pitchFamily="34" charset="0"/>
                <a:cs typeface="Arial" pitchFamily="34" charset="0"/>
              </a:rPr>
              <a:t>The more vividly you observe people's physical characteristics, the more likely you are to remember them. Use all of your senses to form the most striking impression possible.</a:t>
            </a:r>
          </a:p>
        </p:txBody>
      </p:sp>
    </p:spTree>
    <p:extLst>
      <p:ext uri="{BB962C8B-B14F-4D97-AF65-F5344CB8AC3E}">
        <p14:creationId xmlns:p14="http://schemas.microsoft.com/office/powerpoint/2010/main" val="1541258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610600" cy="2308324"/>
          </a:xfrm>
          <a:prstGeom prst="rect">
            <a:avLst/>
          </a:prstGeom>
          <a:noFill/>
        </p:spPr>
        <p:txBody>
          <a:bodyPr wrap="square" rtlCol="0">
            <a:spAutoFit/>
          </a:bodyPr>
          <a:lstStyle/>
          <a:p>
            <a:pPr lvl="0" eaLnBrk="0" fontAlgn="base" hangingPunct="0">
              <a:spcBef>
                <a:spcPct val="0"/>
              </a:spcBef>
              <a:spcAft>
                <a:spcPct val="0"/>
              </a:spcAft>
            </a:pPr>
            <a:r>
              <a:rPr lang="en-US" b="1" dirty="0">
                <a:solidFill>
                  <a:srgbClr val="006699"/>
                </a:solidFill>
                <a:latin typeface="Arial" pitchFamily="34" charset="0"/>
                <a:cs typeface="Arial" pitchFamily="34" charset="0"/>
              </a:rPr>
              <a:t>3. Repeat</a:t>
            </a:r>
            <a:r>
              <a:rPr lang="en-US" dirty="0">
                <a:latin typeface="Arial" pitchFamily="34" charset="0"/>
                <a:cs typeface="Arial" pitchFamily="34" charset="0"/>
              </a:rPr>
              <a:t> </a:t>
            </a:r>
          </a:p>
          <a:p>
            <a:pPr lvl="0" eaLnBrk="0" fontAlgn="base" hangingPunct="0">
              <a:spcBef>
                <a:spcPct val="0"/>
              </a:spcBef>
              <a:spcAft>
                <a:spcPct val="0"/>
              </a:spcAft>
            </a:pPr>
            <a:r>
              <a:rPr lang="en-US" dirty="0">
                <a:latin typeface="Arial" pitchFamily="34" charset="0"/>
                <a:cs typeface="Arial" pitchFamily="34" charset="0"/>
              </a:rPr>
              <a:t>Repetition helps engrave the name in your memory.</a:t>
            </a:r>
          </a:p>
          <a:p>
            <a:pPr lvl="0" eaLnBrk="0" fontAlgn="base" hangingPunct="0">
              <a:spcBef>
                <a:spcPct val="0"/>
              </a:spcBef>
              <a:spcAft>
                <a:spcPct val="0"/>
              </a:spcAft>
              <a:buFontTx/>
              <a:buChar char="•"/>
            </a:pPr>
            <a:r>
              <a:rPr lang="en-US" dirty="0">
                <a:latin typeface="Arial" pitchFamily="34" charset="0"/>
                <a:cs typeface="Arial" pitchFamily="34" charset="0"/>
              </a:rPr>
              <a:t>Use the name immediately.</a:t>
            </a:r>
          </a:p>
          <a:p>
            <a:pPr lvl="0" eaLnBrk="0" fontAlgn="base" hangingPunct="0">
              <a:spcBef>
                <a:spcPct val="0"/>
              </a:spcBef>
              <a:spcAft>
                <a:spcPct val="0"/>
              </a:spcAft>
              <a:buFontTx/>
              <a:buChar char="•"/>
            </a:pPr>
            <a:r>
              <a:rPr lang="en-US" dirty="0">
                <a:latin typeface="Arial" pitchFamily="34" charset="0"/>
                <a:cs typeface="Arial" pitchFamily="34" charset="0"/>
              </a:rPr>
              <a:t>Repeat it silently to yourself.</a:t>
            </a:r>
          </a:p>
          <a:p>
            <a:pPr lvl="0" eaLnBrk="0" fontAlgn="base" hangingPunct="0">
              <a:spcBef>
                <a:spcPct val="0"/>
              </a:spcBef>
              <a:spcAft>
                <a:spcPct val="0"/>
              </a:spcAft>
              <a:buFontTx/>
              <a:buChar char="•"/>
            </a:pPr>
            <a:r>
              <a:rPr lang="en-US" dirty="0">
                <a:latin typeface="Arial" pitchFamily="34" charset="0"/>
                <a:cs typeface="Arial" pitchFamily="34" charset="0"/>
              </a:rPr>
              <a:t>Comment on the name, if possible.</a:t>
            </a:r>
          </a:p>
          <a:p>
            <a:pPr lvl="0" eaLnBrk="0" fontAlgn="base" hangingPunct="0">
              <a:spcBef>
                <a:spcPct val="0"/>
              </a:spcBef>
              <a:spcAft>
                <a:spcPct val="0"/>
              </a:spcAft>
              <a:buFontTx/>
              <a:buChar char="•"/>
            </a:pPr>
            <a:r>
              <a:rPr lang="en-US" dirty="0">
                <a:latin typeface="Arial" pitchFamily="34" charset="0"/>
                <a:cs typeface="Arial" pitchFamily="34" charset="0"/>
              </a:rPr>
              <a:t>Use it occasionally in the conversation without overdoing it.</a:t>
            </a:r>
          </a:p>
          <a:p>
            <a:pPr lvl="0" eaLnBrk="0" fontAlgn="base" hangingPunct="0">
              <a:spcBef>
                <a:spcPct val="0"/>
              </a:spcBef>
              <a:spcAft>
                <a:spcPct val="0"/>
              </a:spcAft>
              <a:buFontTx/>
              <a:buChar char="•"/>
            </a:pPr>
            <a:r>
              <a:rPr lang="en-US" dirty="0">
                <a:latin typeface="Arial" pitchFamily="34" charset="0"/>
                <a:cs typeface="Arial" pitchFamily="34" charset="0"/>
              </a:rPr>
              <a:t>Use it when leaving.</a:t>
            </a:r>
          </a:p>
          <a:p>
            <a:pPr lvl="0" eaLnBrk="0" fontAlgn="base" hangingPunct="0">
              <a:spcBef>
                <a:spcPct val="0"/>
              </a:spcBef>
              <a:spcAft>
                <a:spcPct val="0"/>
              </a:spcAft>
              <a:buFontTx/>
              <a:buChar char="•"/>
            </a:pPr>
            <a:r>
              <a:rPr lang="en-US" dirty="0">
                <a:latin typeface="Arial" pitchFamily="34" charset="0"/>
                <a:cs typeface="Arial" pitchFamily="34" charset="0"/>
              </a:rPr>
              <a:t>Write it down afterwards.</a:t>
            </a:r>
          </a:p>
        </p:txBody>
      </p:sp>
    </p:spTree>
    <p:extLst>
      <p:ext uri="{BB962C8B-B14F-4D97-AF65-F5344CB8AC3E}">
        <p14:creationId xmlns:p14="http://schemas.microsoft.com/office/powerpoint/2010/main" val="3251662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046" y="0"/>
            <a:ext cx="8763000" cy="7294305"/>
          </a:xfrm>
          <a:prstGeom prst="rect">
            <a:avLst/>
          </a:prstGeom>
          <a:noFill/>
        </p:spPr>
        <p:txBody>
          <a:bodyPr wrap="square" rtlCol="0">
            <a:spAutoFit/>
          </a:bodyPr>
          <a:lstStyle/>
          <a:p>
            <a:pPr lvl="0" eaLnBrk="0" fontAlgn="base" hangingPunct="0">
              <a:spcBef>
                <a:spcPct val="0"/>
              </a:spcBef>
              <a:spcAft>
                <a:spcPct val="0"/>
              </a:spcAft>
            </a:pPr>
            <a:r>
              <a:rPr lang="en-US" b="1" dirty="0">
                <a:solidFill>
                  <a:srgbClr val="006699"/>
                </a:solidFill>
                <a:latin typeface="Arial" pitchFamily="34" charset="0"/>
                <a:cs typeface="Arial" pitchFamily="34" charset="0"/>
              </a:rPr>
              <a:t>4. Associate</a:t>
            </a:r>
            <a:r>
              <a:rPr lang="en-US" dirty="0">
                <a:latin typeface="Arial" pitchFamily="34" charset="0"/>
                <a:cs typeface="Arial" pitchFamily="34" charset="0"/>
              </a:rPr>
              <a:t> </a:t>
            </a:r>
          </a:p>
          <a:p>
            <a:pPr lvl="0" eaLnBrk="0" fontAlgn="base" hangingPunct="0">
              <a:spcBef>
                <a:spcPct val="0"/>
              </a:spcBef>
              <a:spcAft>
                <a:spcPct val="0"/>
              </a:spcAft>
            </a:pPr>
            <a:r>
              <a:rPr lang="en-US" dirty="0">
                <a:latin typeface="Arial" pitchFamily="34" charset="0"/>
                <a:cs typeface="Arial" pitchFamily="34" charset="0"/>
              </a:rPr>
              <a:t>Try to make an association between the person's face and an image the name suggests. If you exaggerate the image — make it larger, say — and give it movement — have it slam into some feature of the person's face, for example — you will make the image even more memorable.</a:t>
            </a:r>
          </a:p>
          <a:p>
            <a:pPr lvl="0" eaLnBrk="0" fontAlgn="base" hangingPunct="0">
              <a:spcBef>
                <a:spcPct val="0"/>
              </a:spcBef>
              <a:spcAft>
                <a:spcPct val="0"/>
              </a:spcAft>
            </a:pPr>
            <a:r>
              <a:rPr lang="en-US" dirty="0">
                <a:latin typeface="Arial" pitchFamily="34" charset="0"/>
                <a:cs typeface="Arial" pitchFamily="34" charset="0"/>
              </a:rPr>
              <a:t>Even if you can't create an image for the name, don't despair. Just by working on it, just by trying to figure out an image that goes along with the name, you have reinforced your memory.</a:t>
            </a:r>
          </a:p>
          <a:p>
            <a:pPr lvl="0" eaLnBrk="0" fontAlgn="base" hangingPunct="0">
              <a:spcBef>
                <a:spcPct val="0"/>
              </a:spcBef>
              <a:spcAft>
                <a:spcPct val="0"/>
              </a:spcAft>
            </a:pPr>
            <a:r>
              <a:rPr lang="en-US" dirty="0">
                <a:latin typeface="Arial" pitchFamily="34" charset="0"/>
                <a:cs typeface="Arial" pitchFamily="34" charset="0"/>
              </a:rPr>
              <a:t>If you remember </a:t>
            </a:r>
            <a:r>
              <a:rPr lang="en-US" u="sng" dirty="0">
                <a:latin typeface="Arial" pitchFamily="34" charset="0"/>
                <a:cs typeface="Arial" pitchFamily="34" charset="0"/>
              </a:rPr>
              <a:t>visual</a:t>
            </a:r>
            <a:r>
              <a:rPr lang="en-US" dirty="0">
                <a:latin typeface="Arial" pitchFamily="34" charset="0"/>
                <a:cs typeface="Arial" pitchFamily="34" charset="0"/>
              </a:rPr>
              <a:t> images most easily, try creating an image based on the name and linking it to some physical characteristic of the person.</a:t>
            </a:r>
          </a:p>
          <a:p>
            <a:pPr lvl="0" eaLnBrk="0" fontAlgn="base" hangingPunct="0">
              <a:spcBef>
                <a:spcPct val="0"/>
              </a:spcBef>
              <a:spcAft>
                <a:spcPct val="0"/>
              </a:spcAft>
              <a:buFontTx/>
              <a:buChar char="•"/>
            </a:pPr>
            <a:r>
              <a:rPr lang="en-US" dirty="0">
                <a:latin typeface="Arial" pitchFamily="34" charset="0"/>
                <a:cs typeface="Arial" pitchFamily="34" charset="0"/>
              </a:rPr>
              <a:t>Imagine a ham that weighs a ton spinning on the end of Mrs. Hamilton's nose.</a:t>
            </a:r>
          </a:p>
          <a:p>
            <a:pPr lvl="0" eaLnBrk="0" fontAlgn="base" hangingPunct="0">
              <a:spcBef>
                <a:spcPct val="0"/>
              </a:spcBef>
              <a:spcAft>
                <a:spcPct val="0"/>
              </a:spcAft>
              <a:buFontTx/>
              <a:buChar char="•"/>
            </a:pPr>
            <a:r>
              <a:rPr lang="en-US" dirty="0">
                <a:latin typeface="Arial" pitchFamily="34" charset="0"/>
                <a:cs typeface="Arial" pitchFamily="34" charset="0"/>
              </a:rPr>
              <a:t>Picture an old-fashioned car jack under Jack's prominent jaw.</a:t>
            </a:r>
          </a:p>
          <a:p>
            <a:pPr lvl="0" eaLnBrk="0" fontAlgn="base" hangingPunct="0">
              <a:spcBef>
                <a:spcPct val="0"/>
              </a:spcBef>
              <a:spcAft>
                <a:spcPct val="0"/>
              </a:spcAft>
              <a:buFontTx/>
              <a:buChar char="•"/>
            </a:pPr>
            <a:r>
              <a:rPr lang="en-US" dirty="0">
                <a:latin typeface="Arial" pitchFamily="34" charset="0"/>
                <a:cs typeface="Arial" pitchFamily="34" charset="0"/>
              </a:rPr>
              <a:t>See margarine melting through Margaret's curly, blond hair.</a:t>
            </a:r>
          </a:p>
          <a:p>
            <a:pPr lvl="0" eaLnBrk="0" fontAlgn="base" hangingPunct="0">
              <a:spcBef>
                <a:spcPct val="0"/>
              </a:spcBef>
              <a:spcAft>
                <a:spcPct val="0"/>
              </a:spcAft>
            </a:pPr>
            <a:r>
              <a:rPr lang="en-US" dirty="0">
                <a:latin typeface="Arial" pitchFamily="34" charset="0"/>
                <a:cs typeface="Arial" pitchFamily="34" charset="0"/>
              </a:rPr>
              <a:t>If you are more attuned to </a:t>
            </a:r>
            <a:r>
              <a:rPr lang="en-US" u="sng" dirty="0">
                <a:latin typeface="Arial" pitchFamily="34" charset="0"/>
                <a:cs typeface="Arial" pitchFamily="34" charset="0"/>
              </a:rPr>
              <a:t>sounds</a:t>
            </a:r>
            <a:r>
              <a:rPr lang="en-US" dirty="0">
                <a:latin typeface="Arial" pitchFamily="34" charset="0"/>
                <a:cs typeface="Arial" pitchFamily="34" charset="0"/>
              </a:rPr>
              <a:t>, make a rhyme, associating the name with your impression of the person. Or link the person's name to a song lyric.</a:t>
            </a:r>
          </a:p>
          <a:p>
            <a:pPr lvl="0" eaLnBrk="0" fontAlgn="base" hangingPunct="0">
              <a:spcBef>
                <a:spcPct val="0"/>
              </a:spcBef>
              <a:spcAft>
                <a:spcPct val="0"/>
              </a:spcAft>
              <a:buFontTx/>
              <a:buChar char="•"/>
            </a:pPr>
            <a:r>
              <a:rPr lang="en-US" dirty="0">
                <a:latin typeface="Arial" pitchFamily="34" charset="0"/>
                <a:cs typeface="Arial" pitchFamily="34" charset="0"/>
              </a:rPr>
              <a:t>Dave needs a shave.</a:t>
            </a:r>
          </a:p>
          <a:p>
            <a:pPr lvl="0" eaLnBrk="0" fontAlgn="base" hangingPunct="0">
              <a:spcBef>
                <a:spcPct val="0"/>
              </a:spcBef>
              <a:spcAft>
                <a:spcPct val="0"/>
              </a:spcAft>
              <a:buFontTx/>
              <a:buChar char="•"/>
            </a:pPr>
            <a:r>
              <a:rPr lang="en-US" dirty="0" err="1">
                <a:latin typeface="Arial" pitchFamily="34" charset="0"/>
                <a:cs typeface="Arial" pitchFamily="34" charset="0"/>
              </a:rPr>
              <a:t>Latrice</a:t>
            </a:r>
            <a:r>
              <a:rPr lang="en-US" dirty="0">
                <a:latin typeface="Arial" pitchFamily="34" charset="0"/>
                <a:cs typeface="Arial" pitchFamily="34" charset="0"/>
              </a:rPr>
              <a:t> is Patty's niece.</a:t>
            </a:r>
          </a:p>
          <a:p>
            <a:pPr lvl="0" eaLnBrk="0" fontAlgn="base" hangingPunct="0">
              <a:spcBef>
                <a:spcPct val="0"/>
              </a:spcBef>
              <a:spcAft>
                <a:spcPct val="0"/>
              </a:spcAft>
              <a:buFontTx/>
              <a:buChar char="•"/>
            </a:pPr>
            <a:r>
              <a:rPr lang="en-US" dirty="0">
                <a:latin typeface="Arial" pitchFamily="34" charset="0"/>
                <a:cs typeface="Arial" pitchFamily="34" charset="0"/>
              </a:rPr>
              <a:t>Michelle, ma belle. (The Beatle's tune)</a:t>
            </a:r>
          </a:p>
          <a:p>
            <a:pPr lvl="0" eaLnBrk="0" fontAlgn="base" hangingPunct="0">
              <a:spcBef>
                <a:spcPct val="0"/>
              </a:spcBef>
              <a:spcAft>
                <a:spcPct val="0"/>
              </a:spcAft>
            </a:pPr>
            <a:r>
              <a:rPr lang="en-US" dirty="0">
                <a:latin typeface="Arial" pitchFamily="34" charset="0"/>
                <a:cs typeface="Arial" pitchFamily="34" charset="0"/>
              </a:rPr>
              <a:t>If you are more comfortable dealing with sensory </a:t>
            </a:r>
            <a:r>
              <a:rPr lang="en-US" u="sng" dirty="0">
                <a:latin typeface="Arial" pitchFamily="34" charset="0"/>
                <a:cs typeface="Arial" pitchFamily="34" charset="0"/>
              </a:rPr>
              <a:t>feelings</a:t>
            </a:r>
            <a:r>
              <a:rPr lang="en-US" dirty="0">
                <a:latin typeface="Arial" pitchFamily="34" charset="0"/>
                <a:cs typeface="Arial" pitchFamily="34" charset="0"/>
              </a:rPr>
              <a:t> and gut instincts, try linking the name to the impression the person makes or to a reaction you have to the person.</a:t>
            </a:r>
          </a:p>
          <a:p>
            <a:pPr lvl="0" eaLnBrk="0" fontAlgn="base" hangingPunct="0">
              <a:spcBef>
                <a:spcPct val="0"/>
              </a:spcBef>
              <a:spcAft>
                <a:spcPct val="0"/>
              </a:spcAft>
              <a:buFontTx/>
              <a:buChar char="•"/>
            </a:pPr>
            <a:r>
              <a:rPr lang="en-US" dirty="0">
                <a:latin typeface="Arial" pitchFamily="34" charset="0"/>
                <a:cs typeface="Arial" pitchFamily="34" charset="0"/>
              </a:rPr>
              <a:t>Martin Peck is a pain in the neck.</a:t>
            </a:r>
          </a:p>
          <a:p>
            <a:pPr lvl="0" eaLnBrk="0" fontAlgn="base" hangingPunct="0">
              <a:spcBef>
                <a:spcPct val="0"/>
              </a:spcBef>
              <a:spcAft>
                <a:spcPct val="0"/>
              </a:spcAft>
              <a:buFontTx/>
              <a:buChar char="•"/>
            </a:pPr>
            <a:r>
              <a:rPr lang="en-US" dirty="0">
                <a:latin typeface="Arial" pitchFamily="34" charset="0"/>
                <a:cs typeface="Arial" pitchFamily="34" charset="0"/>
              </a:rPr>
              <a:t>Suzanne Patterson has sweaty palms.</a:t>
            </a:r>
          </a:p>
          <a:p>
            <a:pPr lvl="0" eaLnBrk="0" fontAlgn="base" hangingPunct="0">
              <a:spcBef>
                <a:spcPct val="0"/>
              </a:spcBef>
              <a:spcAft>
                <a:spcPct val="0"/>
              </a:spcAft>
              <a:buFontTx/>
              <a:buChar char="•"/>
            </a:pPr>
            <a:r>
              <a:rPr lang="en-US" dirty="0">
                <a:latin typeface="Arial" pitchFamily="34" charset="0"/>
                <a:cs typeface="Arial" pitchFamily="34" charset="0"/>
              </a:rPr>
              <a:t>Paula is pushy.</a:t>
            </a:r>
          </a:p>
          <a:p>
            <a:pPr lvl="0" eaLnBrk="0" fontAlgn="base" hangingPunct="0">
              <a:spcBef>
                <a:spcPct val="0"/>
              </a:spcBef>
              <a:spcAft>
                <a:spcPct val="0"/>
              </a:spcAft>
            </a:pPr>
            <a:r>
              <a:rPr lang="en-US" dirty="0">
                <a:latin typeface="Arial" pitchFamily="34" charset="0"/>
                <a:cs typeface="Arial" pitchFamily="34" charset="0"/>
              </a:rPr>
              <a:t>All this takes time and energy and that's the point. It makes people feel important. It wins you their good will. And it opens the door to successful relationships. </a:t>
            </a:r>
          </a:p>
        </p:txBody>
      </p:sp>
    </p:spTree>
    <p:extLst>
      <p:ext uri="{BB962C8B-B14F-4D97-AF65-F5344CB8AC3E}">
        <p14:creationId xmlns:p14="http://schemas.microsoft.com/office/powerpoint/2010/main" val="1597758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274838"/>
            <a:ext cx="4572000" cy="2308324"/>
          </a:xfrm>
          <a:prstGeom prst="rect">
            <a:avLst/>
          </a:prstGeom>
        </p:spPr>
        <p:txBody>
          <a:bodyPr>
            <a:spAutoFit/>
          </a:bodyPr>
          <a:lstStyle/>
          <a:p>
            <a:r>
              <a:rPr lang="en-US" b="1" dirty="0" smtClean="0"/>
              <a:t>"According to most studies, people's number one fear is public speaking. Number two is death. Death is number two? Does that seem right? To the average person that means that if they have to go to a funeral, they'd be better off in the casket than giving the eulogy."</a:t>
            </a:r>
            <a:br>
              <a:rPr lang="en-US" b="1" dirty="0" smtClean="0"/>
            </a:br>
            <a:r>
              <a:rPr lang="en-US" b="1" dirty="0" smtClean="0"/>
              <a:t>-Jerry Seinfeld</a:t>
            </a:r>
            <a:endParaRPr lang="en-US" dirty="0"/>
          </a:p>
        </p:txBody>
      </p:sp>
    </p:spTree>
    <p:extLst>
      <p:ext uri="{BB962C8B-B14F-4D97-AF65-F5344CB8AC3E}">
        <p14:creationId xmlns:p14="http://schemas.microsoft.com/office/powerpoint/2010/main" val="2218593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dirty="0" smtClean="0"/>
              <a:t>When you ask people what they fear most about giving a speech, they list any number of reasons. </a:t>
            </a:r>
          </a:p>
          <a:p>
            <a:r>
              <a:rPr lang="en-US" dirty="0" smtClean="0"/>
              <a:t>Here are the most common reasons people list for being afraid of public speaking with suggestions for what to do to overcome that fear.</a:t>
            </a:r>
            <a:endParaRPr lang="en-US" dirty="0"/>
          </a:p>
        </p:txBody>
      </p:sp>
    </p:spTree>
    <p:extLst>
      <p:ext uri="{BB962C8B-B14F-4D97-AF65-F5344CB8AC3E}">
        <p14:creationId xmlns:p14="http://schemas.microsoft.com/office/powerpoint/2010/main" val="704468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59340"/>
            <a:ext cx="4572000" cy="3139321"/>
          </a:xfrm>
          <a:prstGeom prst="rect">
            <a:avLst/>
          </a:prstGeom>
        </p:spPr>
        <p:txBody>
          <a:bodyPr>
            <a:spAutoFit/>
          </a:bodyPr>
          <a:lstStyle/>
          <a:p>
            <a:r>
              <a:rPr lang="en-US" b="1" dirty="0" smtClean="0"/>
              <a:t>"I'll be boring."</a:t>
            </a:r>
            <a:r>
              <a:rPr lang="en-US" dirty="0" smtClean="0"/>
              <a:t/>
            </a:r>
            <a:br>
              <a:rPr lang="en-US" dirty="0" smtClean="0"/>
            </a:br>
            <a:r>
              <a:rPr lang="en-US" dirty="0" smtClean="0"/>
              <a:t>If you're not boring in real life, there's no reason for you to be boring as a speaker. Fear is the culprit. It makes you self-protective. When you're afraid, you draw back into yourself. Your focus narrows to what is immediately around you, and all you can think about is survival. You lose your creativity, spontaneity, and humor. Control your nervousness, and your natural liveliness will surface.</a:t>
            </a:r>
            <a:endParaRPr lang="en-US" dirty="0"/>
          </a:p>
        </p:txBody>
      </p:sp>
    </p:spTree>
    <p:extLst>
      <p:ext uri="{BB962C8B-B14F-4D97-AF65-F5344CB8AC3E}">
        <p14:creationId xmlns:p14="http://schemas.microsoft.com/office/powerpoint/2010/main" val="2460780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20840"/>
            <a:ext cx="4572000" cy="3416320"/>
          </a:xfrm>
          <a:prstGeom prst="rect">
            <a:avLst/>
          </a:prstGeom>
        </p:spPr>
        <p:txBody>
          <a:bodyPr>
            <a:spAutoFit/>
          </a:bodyPr>
          <a:lstStyle/>
          <a:p>
            <a:r>
              <a:rPr lang="en-US" dirty="0" smtClean="0"/>
              <a:t/>
            </a:r>
            <a:br>
              <a:rPr lang="en-US" dirty="0" smtClean="0"/>
            </a:br>
            <a:endParaRPr lang="en-US" dirty="0" smtClean="0"/>
          </a:p>
          <a:p>
            <a:r>
              <a:rPr lang="en-US" b="1" dirty="0" smtClean="0"/>
              <a:t>"People will laugh at me."</a:t>
            </a:r>
            <a:r>
              <a:rPr lang="en-US" dirty="0" smtClean="0"/>
              <a:t/>
            </a:r>
            <a:br>
              <a:rPr lang="en-US" dirty="0" smtClean="0"/>
            </a:br>
            <a:r>
              <a:rPr lang="en-US" dirty="0" smtClean="0"/>
              <a:t>If you do or say something that amuses people, they will laugh — even if you don't want them to. So laugh with them. Then they're not laughing at you, they're laughing with you. And they'll love you for it. Laughter is the most potent antidote to fear. While fear shuts you down and makes you cower in the corner, laughter pumps you up and gets you energized.</a:t>
            </a:r>
            <a:endParaRPr lang="en-US" dirty="0"/>
          </a:p>
        </p:txBody>
      </p:sp>
    </p:spTree>
    <p:extLst>
      <p:ext uri="{BB962C8B-B14F-4D97-AF65-F5344CB8AC3E}">
        <p14:creationId xmlns:p14="http://schemas.microsoft.com/office/powerpoint/2010/main" val="2432347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"People will see how nervous I am."</a:t>
            </a:r>
            <a:r>
              <a:rPr lang="en-US" dirty="0" smtClean="0"/>
              <a:t/>
            </a:r>
            <a:br>
              <a:rPr lang="en-US" dirty="0" smtClean="0"/>
            </a:br>
            <a:r>
              <a:rPr lang="en-US" dirty="0" smtClean="0"/>
              <a:t>So what? People expect you to be nervous. Being nervous is only a problem if you're so nervous that you make the audience nervous. Don't call attention to your nervousness. Just go on with your speech.</a:t>
            </a:r>
            <a:endParaRPr lang="en-US" dirty="0"/>
          </a:p>
        </p:txBody>
      </p:sp>
    </p:spTree>
    <p:extLst>
      <p:ext uri="{BB962C8B-B14F-4D97-AF65-F5344CB8AC3E}">
        <p14:creationId xmlns:p14="http://schemas.microsoft.com/office/powerpoint/2010/main" val="865658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56651"/>
            <a:ext cx="6019800" cy="5632311"/>
          </a:xfrm>
          <a:prstGeom prst="rect">
            <a:avLst/>
          </a:prstGeom>
        </p:spPr>
        <p:txBody>
          <a:bodyPr wrap="square">
            <a:spAutoFit/>
          </a:bodyPr>
          <a:lstStyle/>
          <a:p>
            <a:r>
              <a:rPr lang="en-US" dirty="0" smtClean="0"/>
              <a:t/>
            </a:r>
            <a:br>
              <a:rPr lang="en-US" dirty="0" smtClean="0"/>
            </a:br>
            <a:endParaRPr lang="en-US" dirty="0" smtClean="0"/>
          </a:p>
          <a:p>
            <a:r>
              <a:rPr lang="en-US" b="1" dirty="0" smtClean="0"/>
              <a:t>"I'll forget my next point."</a:t>
            </a:r>
            <a:r>
              <a:rPr lang="en-US" dirty="0" smtClean="0"/>
              <a:t/>
            </a:r>
            <a:br>
              <a:rPr lang="en-US" dirty="0" smtClean="0"/>
            </a:br>
            <a:r>
              <a:rPr lang="en-US" dirty="0" smtClean="0"/>
              <a:t>Since so many speakers </a:t>
            </a:r>
            <a:r>
              <a:rPr lang="en-US" i="1" dirty="0" smtClean="0"/>
              <a:t>do</a:t>
            </a:r>
            <a:r>
              <a:rPr lang="en-US" dirty="0" smtClean="0"/>
              <a:t> forget their next point, there are lots of strategies to compensate for it. </a:t>
            </a:r>
          </a:p>
          <a:p>
            <a:pPr lvl="1"/>
            <a:r>
              <a:rPr lang="en-US" dirty="0" smtClean="0"/>
              <a:t>While preparing your presentation make sure your main points flow logically from one to another. Make the connections really tight.</a:t>
            </a:r>
          </a:p>
          <a:p>
            <a:pPr lvl="1"/>
            <a:r>
              <a:rPr lang="en-US" dirty="0" smtClean="0"/>
              <a:t>Take a moment, take a breath, and think. If you give yourself half a chance you'll probably remember what you were going to say.</a:t>
            </a:r>
          </a:p>
          <a:p>
            <a:pPr lvl="1"/>
            <a:r>
              <a:rPr lang="en-US" dirty="0" smtClean="0"/>
              <a:t>Back up and try again. Repeat the previous point, the one you just summarized. Doing so will often lead you on to the next point.</a:t>
            </a:r>
          </a:p>
          <a:p>
            <a:pPr lvl="1"/>
            <a:r>
              <a:rPr lang="en-US" dirty="0" smtClean="0"/>
              <a:t>Refer to your notes. Even if you speak without a podium, keep your notes nearby. They're your security blanket. </a:t>
            </a:r>
          </a:p>
          <a:p>
            <a:pPr lvl="1"/>
            <a:r>
              <a:rPr lang="en-US" dirty="0" smtClean="0"/>
              <a:t>Tell your audience you've drawn a blank. They'll understand, and their understanding will make you relax, which in turn will help you remember. Ask, "Where was I?" and someone will tell you. </a:t>
            </a:r>
            <a:endParaRPr lang="en-US" dirty="0"/>
          </a:p>
        </p:txBody>
      </p:sp>
    </p:spTree>
    <p:extLst>
      <p:ext uri="{BB962C8B-B14F-4D97-AF65-F5344CB8AC3E}">
        <p14:creationId xmlns:p14="http://schemas.microsoft.com/office/powerpoint/2010/main" val="1784760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136339"/>
            <a:ext cx="4572000" cy="2585323"/>
          </a:xfrm>
          <a:prstGeom prst="rect">
            <a:avLst/>
          </a:prstGeom>
        </p:spPr>
        <p:txBody>
          <a:bodyPr>
            <a:spAutoFit/>
          </a:bodyPr>
          <a:lstStyle/>
          <a:p>
            <a:r>
              <a:rPr lang="en-US" b="1" dirty="0" smtClean="0"/>
              <a:t>"I won't be able to answer people's questions."</a:t>
            </a:r>
            <a:r>
              <a:rPr lang="en-US" dirty="0" smtClean="0"/>
              <a:t/>
            </a:r>
            <a:br>
              <a:rPr lang="en-US" dirty="0" smtClean="0"/>
            </a:br>
            <a:r>
              <a:rPr lang="en-US" dirty="0" smtClean="0"/>
              <a:t>You don't have to have all the answers. You just have to know how to get the answers so you can say, "You've stumped me. I don't know the answer to that question, but I do know how to find it. If you give me your business card, I promise I'll get back to you with what you want to know."</a:t>
            </a:r>
            <a:endParaRPr lang="en-US" dirty="0"/>
          </a:p>
        </p:txBody>
      </p:sp>
    </p:spTree>
    <p:extLst>
      <p:ext uri="{BB962C8B-B14F-4D97-AF65-F5344CB8AC3E}">
        <p14:creationId xmlns:p14="http://schemas.microsoft.com/office/powerpoint/2010/main" val="3163201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889844"/>
            <a:ext cx="4572000" cy="5078313"/>
          </a:xfrm>
          <a:prstGeom prst="rect">
            <a:avLst/>
          </a:prstGeom>
        </p:spPr>
        <p:txBody>
          <a:bodyPr>
            <a:spAutoFit/>
          </a:bodyPr>
          <a:lstStyle/>
          <a:p>
            <a:r>
              <a:rPr lang="en-US" b="1" dirty="0" smtClean="0"/>
              <a:t>"I'll freeze."</a:t>
            </a:r>
            <a:r>
              <a:rPr lang="en-US" dirty="0" smtClean="0"/>
              <a:t/>
            </a:r>
            <a:br>
              <a:rPr lang="en-US" dirty="0" smtClean="0"/>
            </a:br>
            <a:r>
              <a:rPr lang="en-US" dirty="0" smtClean="0"/>
              <a:t>This is most people's biggest fear. You're standing before a room full of people and you freeze. Your mind goes blank. You can't remember a single thing you were planning on saying.</a:t>
            </a:r>
            <a:br>
              <a:rPr lang="en-US" dirty="0" smtClean="0"/>
            </a:br>
            <a:r>
              <a:rPr lang="en-US" dirty="0" smtClean="0"/>
              <a:t/>
            </a:r>
            <a:br>
              <a:rPr lang="en-US" dirty="0" smtClean="0"/>
            </a:br>
            <a:r>
              <a:rPr lang="en-US" dirty="0" smtClean="0"/>
              <a:t>Here's the secret. Say something. Say anything. The longer you stay silent — trying to remember exactly what you had planned on saying — the more stressed you will get. And stress is like ice water on the brain. Say, "You know, I've completely forgotten what I was going to say." Your audience will identify with you. They may laugh. Then you can laugh. Oxygen will return to your brain and begin thawing things out. Refer to your notes, if necessary. And begin again. </a:t>
            </a:r>
            <a:endParaRPr lang="en-US" dirty="0"/>
          </a:p>
        </p:txBody>
      </p:sp>
    </p:spTree>
    <p:extLst>
      <p:ext uri="{BB962C8B-B14F-4D97-AF65-F5344CB8AC3E}">
        <p14:creationId xmlns:p14="http://schemas.microsoft.com/office/powerpoint/2010/main" val="1083070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1718</TotalTime>
  <Words>609</Words>
  <Application>Microsoft Office PowerPoint</Application>
  <PresentationFormat>On-screen Show (4:3)</PresentationFormat>
  <Paragraphs>62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Grethel</dc:creator>
  <cp:lastModifiedBy>Paul Grethel</cp:lastModifiedBy>
  <cp:revision>3</cp:revision>
  <dcterms:created xsi:type="dcterms:W3CDTF">2013-07-03T16:22:07Z</dcterms:created>
  <dcterms:modified xsi:type="dcterms:W3CDTF">2013-07-04T21:00:29Z</dcterms:modified>
</cp:coreProperties>
</file>